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408" r:id="rId3"/>
    <p:sldId id="409" r:id="rId4"/>
    <p:sldId id="410" r:id="rId5"/>
    <p:sldId id="411" r:id="rId6"/>
    <p:sldId id="412" r:id="rId7"/>
    <p:sldId id="413" r:id="rId8"/>
    <p:sldId id="414" r:id="rId9"/>
    <p:sldId id="415" r:id="rId10"/>
    <p:sldId id="416" r:id="rId11"/>
    <p:sldId id="417" r:id="rId12"/>
    <p:sldId id="418" r:id="rId13"/>
    <p:sldId id="419" r:id="rId14"/>
    <p:sldId id="421" r:id="rId15"/>
    <p:sldId id="420" r:id="rId16"/>
    <p:sldId id="422" r:id="rId17"/>
    <p:sldId id="423" r:id="rId18"/>
    <p:sldId id="424" r:id="rId19"/>
    <p:sldId id="425" r:id="rId20"/>
    <p:sldId id="426" r:id="rId21"/>
    <p:sldId id="342" r:id="rId22"/>
    <p:sldId id="299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EDDFE6"/>
    <a:srgbClr val="FECE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نمط فاتح 3 - تميي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بلا نمط، بلا شبكة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نمط فاتح 3 - تميي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660B408-B3CF-4A94-85FC-2B1E0A45F4A2}" styleName="نمط داكن 2 - تمييز 1/تميي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7292A2E-F333-43FB-9621-5CBBE7FDCDCB}" styleName="نمط فاتح 2 - تميي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نمط فاتح 2 - تميي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نمط فاتح 2 - تميي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نمط فاتح 2 - تميي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نمط فاتح 2 - تميي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النمط الفات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نمط متوسط 1 - تميي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7853C-536D-4A76-A0AE-DD22124D55A5}" styleName="نمط ذو نسُق 1 - تميي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نمط ذو نسُق 1 - تميي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نمط ذو نسُق 1 - تميي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نمط ذو نسُق 1 - تميي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C4B1156A-380E-4F78-BDF5-A606A8083BF9}" styleName="نمط متوسط 4 - تميي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نمط متوسط 4 - تميي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269D01E-BC32-4049-B463-5C60D7B0CCD2}" styleName="نمط ذو نسُق 2 - تميي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نمط فاتح 1 - تميي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نمط فاتح 3 - تميي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النمط الفات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FECB4D8-DB02-4DC6-A0A2-4F2EBAE1DC90}" styleName="نمط متوسط 1 - تميي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26" autoAdjust="0"/>
    <p:restoredTop sz="94384" autoAdjust="0"/>
  </p:normalViewPr>
  <p:slideViewPr>
    <p:cSldViewPr>
      <p:cViewPr varScale="1">
        <p:scale>
          <a:sx n="66" d="100"/>
          <a:sy n="66" d="100"/>
        </p:scale>
        <p:origin x="11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28996ED-3251-482C-BB30-50BE3774F921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220A70D-2079-4473-9C20-5270C1B7D920}" type="slidenum">
              <a:rPr lang="en-US" altLang="ar-IQ"/>
              <a:pPr/>
              <a:t>‹#›</a:t>
            </a:fld>
            <a:endParaRPr lang="en-US" alt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92BFE88-B46F-4A33-B9FF-04CBA4E9FC7F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EEC077-26C6-44EB-8E69-4098BAA22481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266774237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E7F1B-78BF-43CF-9328-70A74CF2F4A0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F3FD9-B297-43CD-A8AF-16E01657FD6A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392698744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E9E59-E613-4370-ABA1-E3790047A9C4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FD1A9-C7F7-485E-8860-A161E8996CA7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529516981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C74AF-3FDB-45C7-9706-3D9C7FAD397C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EA1E7-D8BB-4B31-B9A8-9EF6A80897E5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923809784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A37DF-EBFE-41D7-83D0-9059FDEA7CB7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EE821-F98D-4E6A-B32E-AA4EDAD599D4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749805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E4CE6-F987-4042-BE9F-3C92D2AF29BE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82BA8-1558-45A7-8F67-44BB8F09ADDE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2128169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DCDEC-4ACD-4CD4-9620-C159D2C3A306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D71C6-B484-43A3-91A6-438C7663C290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085548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1EF98-4FE6-4DD7-BC4B-103C2592D26A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CDEFB-E635-4B07-863D-847003692FCB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2074784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43F02-0A70-4E4D-837B-5ED5624D4858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72133-A420-4D91-8C13-C8F3C86F33BB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782613701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A35C7-75F7-4DF8-9FE1-9940F2FCC0F4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C8BFD-25D9-458F-9675-B186C27DD59D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21842035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F060733-1ACF-4C31-A517-47FAF481A036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72ACA-3E12-48DB-A911-14A3276D1438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6331809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IQ" smtClean="0"/>
              <a:t>Click to edit Master text styles</a:t>
            </a:r>
          </a:p>
          <a:p>
            <a:pPr lvl="1"/>
            <a:r>
              <a:rPr lang="en-US" altLang="ar-IQ" smtClean="0"/>
              <a:t>Second level</a:t>
            </a:r>
          </a:p>
          <a:p>
            <a:pPr lvl="2"/>
            <a:r>
              <a:rPr lang="en-US" altLang="ar-IQ" smtClean="0"/>
              <a:t>Third level</a:t>
            </a:r>
          </a:p>
          <a:p>
            <a:pPr lvl="3"/>
            <a:r>
              <a:rPr lang="en-US" altLang="ar-IQ" smtClean="0"/>
              <a:t>Fourth level</a:t>
            </a:r>
          </a:p>
          <a:p>
            <a:pPr lvl="4"/>
            <a:r>
              <a:rPr lang="en-US" altLang="ar-IQ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C1D5719-2E13-44D0-A4E2-4DA006B78D65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Lucida Sans Unicode" panose="020B0602030504020204" pitchFamily="34" charset="0"/>
              </a:defRPr>
            </a:lvl1pPr>
          </a:lstStyle>
          <a:p>
            <a:fld id="{CCC801D0-E14A-4808-8B33-002612A11ACB}" type="slidenum">
              <a:rPr lang="en-US" altLang="ar-IQ"/>
              <a:pPr/>
              <a:t>‹#›</a:t>
            </a:fld>
            <a:endParaRPr lang="en-US" alt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1" r:id="rId2"/>
    <p:sldLayoutId id="2147483696" r:id="rId3"/>
    <p:sldLayoutId id="2147483697" r:id="rId4"/>
    <p:sldLayoutId id="2147483698" r:id="rId5"/>
    <p:sldLayoutId id="2147483699" r:id="rId6"/>
    <p:sldLayoutId id="2147483692" r:id="rId7"/>
    <p:sldLayoutId id="2147483700" r:id="rId8"/>
    <p:sldLayoutId id="2147483701" r:id="rId9"/>
    <p:sldLayoutId id="2147483693" r:id="rId10"/>
    <p:sldLayoutId id="2147483694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334144"/>
            <a:ext cx="8458200" cy="10668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6666FF"/>
                </a:solidFill>
                <a:effectLst/>
              </a:rPr>
              <a:t>Computer Networks</a:t>
            </a:r>
            <a:endParaRPr lang="en-US" sz="2600" dirty="0">
              <a:solidFill>
                <a:srgbClr val="6666FF"/>
              </a:solidFill>
            </a:endParaRPr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>
          <a:xfrm>
            <a:off x="723900" y="3352800"/>
            <a:ext cx="7772400" cy="1905000"/>
          </a:xfrm>
        </p:spPr>
        <p:txBody>
          <a:bodyPr/>
          <a:lstStyle/>
          <a:p>
            <a:pPr marR="0" algn="ctr"/>
            <a:r>
              <a:rPr lang="en-US" altLang="ar-IQ" sz="1800" dirty="0" smtClean="0"/>
              <a:t>Asst. Lect. Ahmed M. Jasim</a:t>
            </a:r>
          </a:p>
          <a:p>
            <a:pPr marR="0" algn="ctr"/>
            <a:r>
              <a:rPr lang="en-US" altLang="ar-IQ" sz="1800" dirty="0" smtClean="0"/>
              <a:t>Computer Department - College of Engineering</a:t>
            </a:r>
          </a:p>
          <a:p>
            <a:pPr marR="0" algn="ctr"/>
            <a:r>
              <a:rPr lang="en-US" altLang="ar-IQ" sz="1800" dirty="0" smtClean="0"/>
              <a:t>University of Diyala</a:t>
            </a:r>
          </a:p>
          <a:p>
            <a:pPr marR="0" algn="ctr"/>
            <a:endParaRPr lang="en-US" altLang="ar-IQ" sz="1800" dirty="0" smtClean="0"/>
          </a:p>
          <a:p>
            <a:pPr marR="0" algn="ctr"/>
            <a:r>
              <a:rPr lang="en-US" altLang="ar-IQ" sz="1800" dirty="0" smtClean="0"/>
              <a:t>2017</a:t>
            </a:r>
            <a:endParaRPr lang="en-US" altLang="ar-IQ" sz="1800" dirty="0"/>
          </a:p>
          <a:p>
            <a:pPr marR="0" algn="ctr"/>
            <a:endParaRPr lang="en-US" altLang="ar-IQ" sz="1800" dirty="0" smtClean="0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8600"/>
            <a:ext cx="1241223" cy="129668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28600" y="2514600"/>
            <a:ext cx="8610600" cy="762000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9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FF0000"/>
                </a:solidFill>
                <a:effectLst/>
              </a:rPr>
              <a:t>“</a:t>
            </a:r>
            <a:r>
              <a:rPr lang="en-US" sz="4400" dirty="0">
                <a:solidFill>
                  <a:srgbClr val="FF0000"/>
                </a:solidFill>
                <a:effectLst/>
              </a:rPr>
              <a:t>DATA </a:t>
            </a:r>
            <a:r>
              <a:rPr lang="en-US" sz="4400" smtClean="0">
                <a:solidFill>
                  <a:srgbClr val="FF0000"/>
                </a:solidFill>
                <a:effectLst/>
              </a:rPr>
              <a:t>LINK </a:t>
            </a:r>
            <a:r>
              <a:rPr lang="en-US" sz="4400" smtClean="0">
                <a:solidFill>
                  <a:srgbClr val="FF0000"/>
                </a:solidFill>
                <a:effectLst/>
              </a:rPr>
              <a:t>LAYER - 3”</a:t>
            </a:r>
            <a:endParaRPr lang="en-US" sz="4400" dirty="0"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15000"/>
          </a:xfrm>
        </p:spPr>
        <p:txBody>
          <a:bodyPr/>
          <a:lstStyle/>
          <a:p>
            <a:pPr marL="109537" indent="0">
              <a:buNone/>
            </a:pPr>
            <a:r>
              <a:rPr lang="en-US" sz="2400" dirty="0">
                <a:solidFill>
                  <a:srgbClr val="6666FF"/>
                </a:solidFill>
              </a:rPr>
              <a:t>1- Go-Back-N ARQ Protocol</a:t>
            </a:r>
          </a:p>
          <a:p>
            <a:r>
              <a:rPr lang="en-US" sz="2400" dirty="0">
                <a:solidFill>
                  <a:srgbClr val="FF0000"/>
                </a:solidFill>
              </a:rPr>
              <a:t>If a frame is lost or received in error</a:t>
            </a:r>
            <a:r>
              <a:rPr lang="en-US" sz="2400" dirty="0"/>
              <a:t>, the receiver may simply discard all subsequent frames, sending no acknowledgments for the discarded frames.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In this case the receive window is of </a:t>
            </a:r>
            <a:r>
              <a:rPr lang="en-US" sz="2400" dirty="0">
                <a:solidFill>
                  <a:srgbClr val="FF0000"/>
                </a:solidFill>
              </a:rPr>
              <a:t>size 1.</a:t>
            </a:r>
            <a:r>
              <a:rPr lang="en-US" sz="2400" dirty="0"/>
              <a:t>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Since no acknowledgements are being received the sender's window will fill up, the sender will eventually time out and </a:t>
            </a:r>
            <a:r>
              <a:rPr lang="en-US" sz="2400" dirty="0">
                <a:solidFill>
                  <a:srgbClr val="FF0000"/>
                </a:solidFill>
              </a:rPr>
              <a:t>retransmit all the unacknowledged </a:t>
            </a:r>
            <a:r>
              <a:rPr lang="en-US" sz="2400" dirty="0"/>
              <a:t>frames in order starting from the damaged or lost frame.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rgbClr val="FF0000"/>
                </a:solidFill>
              </a:rPr>
              <a:t>FLOW CONTROL</a:t>
            </a:r>
            <a:endParaRPr lang="en-US" sz="3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6378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33400"/>
          </a:xfrm>
        </p:spPr>
        <p:txBody>
          <a:bodyPr/>
          <a:lstStyle/>
          <a:p>
            <a:pPr marL="109537" indent="0" algn="ctr">
              <a:buNone/>
            </a:pPr>
            <a:r>
              <a:rPr lang="en-US" dirty="0"/>
              <a:t>Frames in error in Go-Back-N ARQ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rgbClr val="FF0000"/>
                </a:solidFill>
              </a:rPr>
              <a:t>FLOW CONTROL</a:t>
            </a:r>
            <a:endParaRPr lang="en-US" sz="3400" dirty="0">
              <a:solidFill>
                <a:srgbClr val="FF0000"/>
              </a:solidFill>
            </a:endParaRPr>
          </a:p>
        </p:txBody>
      </p:sp>
      <p:pic>
        <p:nvPicPr>
          <p:cNvPr id="4" name="صورة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447800"/>
            <a:ext cx="6400800" cy="450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5971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33400"/>
          </a:xfrm>
        </p:spPr>
        <p:txBody>
          <a:bodyPr/>
          <a:lstStyle/>
          <a:p>
            <a:pPr marL="109537" indent="0" algn="ctr">
              <a:buNone/>
            </a:pPr>
            <a:r>
              <a:rPr lang="en-US" dirty="0"/>
              <a:t>Lost Frames in Go-Back-N ARQ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rgbClr val="FF0000"/>
                </a:solidFill>
              </a:rPr>
              <a:t>FLOW CONTROL</a:t>
            </a:r>
            <a:endParaRPr lang="en-US" sz="3400" dirty="0">
              <a:solidFill>
                <a:srgbClr val="FF0000"/>
              </a:solidFill>
            </a:endParaRPr>
          </a:p>
        </p:txBody>
      </p:sp>
      <p:pic>
        <p:nvPicPr>
          <p:cNvPr id="5" name="صورة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447800"/>
            <a:ext cx="6506210" cy="4332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2623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33400"/>
          </a:xfrm>
        </p:spPr>
        <p:txBody>
          <a:bodyPr/>
          <a:lstStyle/>
          <a:p>
            <a:pPr marL="109537" indent="0" algn="ctr">
              <a:buNone/>
            </a:pPr>
            <a:r>
              <a:rPr lang="en-US" dirty="0"/>
              <a:t>Lost Frames in Go-Back-N ARQ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rgbClr val="FF0000"/>
                </a:solidFill>
              </a:rPr>
              <a:t>FLOW CONTROL</a:t>
            </a:r>
            <a:endParaRPr lang="en-US" sz="3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57275" y="1431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049" name="صورة 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028" y="1431925"/>
            <a:ext cx="5976144" cy="4502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72844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9067800" cy="5867400"/>
          </a:xfrm>
        </p:spPr>
        <p:txBody>
          <a:bodyPr/>
          <a:lstStyle/>
          <a:p>
            <a:pPr marL="109537" indent="0" algn="ctr">
              <a:buNone/>
            </a:pPr>
            <a:r>
              <a:rPr lang="en-US" sz="2000" dirty="0">
                <a:solidFill>
                  <a:srgbClr val="6666FF"/>
                </a:solidFill>
              </a:rPr>
              <a:t>The maximum window </a:t>
            </a:r>
            <a:r>
              <a:rPr lang="en-US" sz="2000" dirty="0" smtClean="0">
                <a:solidFill>
                  <a:srgbClr val="6666FF"/>
                </a:solidFill>
              </a:rPr>
              <a:t>size</a:t>
            </a:r>
            <a:endParaRPr lang="en-US" sz="2000" dirty="0">
              <a:solidFill>
                <a:srgbClr val="6666FF"/>
              </a:solidFill>
            </a:endParaRPr>
          </a:p>
          <a:p>
            <a:r>
              <a:rPr lang="en-US" sz="2000" dirty="0"/>
              <a:t>Assume that the window size </a:t>
            </a:r>
            <a:r>
              <a:rPr lang="en-US" sz="2000" dirty="0">
                <a:solidFill>
                  <a:srgbClr val="6666FF"/>
                </a:solidFill>
              </a:rPr>
              <a:t>(w)</a:t>
            </a:r>
            <a:r>
              <a:rPr lang="en-US" sz="2000" dirty="0"/>
              <a:t> of the sender is </a:t>
            </a:r>
            <a:r>
              <a:rPr lang="en-US" sz="2000" dirty="0">
                <a:solidFill>
                  <a:srgbClr val="6666FF"/>
                </a:solidFill>
              </a:rPr>
              <a:t>n</a:t>
            </a:r>
            <a:r>
              <a:rPr lang="en-US" sz="2000" dirty="0"/>
              <a:t>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So the window will initially contain the frames with sequence numbers from </a:t>
            </a:r>
            <a:r>
              <a:rPr lang="en-US" sz="2000" dirty="0">
                <a:solidFill>
                  <a:srgbClr val="6666FF"/>
                </a:solidFill>
              </a:rPr>
              <a:t>0 to </a:t>
            </a:r>
            <a:r>
              <a:rPr lang="en-US" sz="2000" dirty="0" smtClean="0">
                <a:solidFill>
                  <a:srgbClr val="6666FF"/>
                </a:solidFill>
              </a:rPr>
              <a:t>(w-1</a:t>
            </a:r>
            <a:r>
              <a:rPr lang="en-US" sz="2000" dirty="0">
                <a:solidFill>
                  <a:srgbClr val="6666FF"/>
                </a:solidFill>
              </a:rPr>
              <a:t>).</a:t>
            </a:r>
          </a:p>
          <a:p>
            <a:pPr marL="109537" indent="0">
              <a:buNone/>
            </a:pPr>
            <a:r>
              <a:rPr lang="en-US" sz="2000" dirty="0"/>
              <a:t> </a:t>
            </a:r>
          </a:p>
          <a:p>
            <a:r>
              <a:rPr lang="en-US" sz="2000" dirty="0"/>
              <a:t>Consider that </a:t>
            </a:r>
            <a:r>
              <a:rPr lang="en-US" sz="2000" dirty="0">
                <a:solidFill>
                  <a:srgbClr val="6666FF"/>
                </a:solidFill>
              </a:rPr>
              <a:t>the sender transmits all these frames </a:t>
            </a:r>
            <a:r>
              <a:rPr lang="en-US" sz="2000" dirty="0"/>
              <a:t>and the receiver's data link </a:t>
            </a:r>
            <a:r>
              <a:rPr lang="en-US" sz="2000" dirty="0">
                <a:solidFill>
                  <a:srgbClr val="6666FF"/>
                </a:solidFill>
              </a:rPr>
              <a:t>layer receives all of them correctly</a:t>
            </a:r>
            <a:r>
              <a:rPr lang="en-US" sz="2000" dirty="0"/>
              <a:t>. </a:t>
            </a:r>
          </a:p>
          <a:p>
            <a:endParaRPr lang="en-US" sz="2000" dirty="0"/>
          </a:p>
          <a:p>
            <a:r>
              <a:rPr lang="en-US" sz="2000" dirty="0"/>
              <a:t>However, the sender's data link layer </a:t>
            </a:r>
            <a:r>
              <a:rPr lang="en-US" sz="2000" dirty="0">
                <a:solidFill>
                  <a:srgbClr val="FF0000"/>
                </a:solidFill>
              </a:rPr>
              <a:t>does not receive any acknowledgements as all of them are lost. </a:t>
            </a:r>
          </a:p>
          <a:p>
            <a:endParaRPr lang="en-US" sz="2000" dirty="0"/>
          </a:p>
          <a:p>
            <a:r>
              <a:rPr lang="en-US" sz="2000" dirty="0"/>
              <a:t>So the sender will </a:t>
            </a:r>
            <a:r>
              <a:rPr lang="en-US" sz="2000" dirty="0">
                <a:solidFill>
                  <a:srgbClr val="FF0000"/>
                </a:solidFill>
              </a:rPr>
              <a:t>retransmit all the frames after its timer goes off. </a:t>
            </a:r>
            <a:r>
              <a:rPr lang="en-US" sz="2000" dirty="0"/>
              <a:t>However, the receiver window has already advanced to </a:t>
            </a:r>
            <a:r>
              <a:rPr lang="en-US" sz="2000" dirty="0" smtClean="0"/>
              <a:t>w.</a:t>
            </a:r>
            <a:endParaRPr lang="en-US" sz="2000" dirty="0"/>
          </a:p>
          <a:p>
            <a:pPr marL="109537" indent="0">
              <a:buNone/>
            </a:pPr>
            <a:r>
              <a:rPr lang="en-US" sz="2000" dirty="0"/>
              <a:t> </a:t>
            </a:r>
          </a:p>
          <a:p>
            <a:r>
              <a:rPr lang="en-US" sz="2000" dirty="0"/>
              <a:t>Hence to avoid overlap, the size of window should </a:t>
            </a:r>
            <a:r>
              <a:rPr lang="en-US" sz="2000" dirty="0">
                <a:solidFill>
                  <a:srgbClr val="FF0000"/>
                </a:solidFill>
              </a:rPr>
              <a:t>be less than the sequence number space.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rgbClr val="FF0000"/>
                </a:solidFill>
              </a:rPr>
              <a:t>FLOW CONTROL</a:t>
            </a:r>
            <a:endParaRPr lang="en-US" sz="3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57275" y="1431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07836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rgbClr val="FF0000"/>
                </a:solidFill>
              </a:rPr>
              <a:t>FLOW CONTROL</a:t>
            </a:r>
            <a:endParaRPr lang="en-US" sz="3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57275" y="1431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066800"/>
            <a:ext cx="8933543" cy="4840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0504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rgbClr val="FF0000"/>
                </a:solidFill>
              </a:rPr>
              <a:t>FLOW CONTROL</a:t>
            </a:r>
            <a:endParaRPr lang="en-US" sz="3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57275" y="1431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20" y="914400"/>
            <a:ext cx="8063618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0399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9067800" cy="5867400"/>
          </a:xfrm>
        </p:spPr>
        <p:txBody>
          <a:bodyPr/>
          <a:lstStyle/>
          <a:p>
            <a:pPr marL="109537" indent="0">
              <a:buNone/>
            </a:pPr>
            <a:r>
              <a:rPr lang="en-US" sz="2400" dirty="0">
                <a:solidFill>
                  <a:srgbClr val="6666FF"/>
                </a:solidFill>
              </a:rPr>
              <a:t>2- Selective Repeat</a:t>
            </a:r>
          </a:p>
          <a:p>
            <a:r>
              <a:rPr lang="en-US" sz="2400" dirty="0"/>
              <a:t>In this protocol </a:t>
            </a:r>
            <a:r>
              <a:rPr lang="en-US" sz="2400" dirty="0">
                <a:solidFill>
                  <a:srgbClr val="FF0000"/>
                </a:solidFill>
              </a:rPr>
              <a:t>rather than discard all the subsequent frames </a:t>
            </a:r>
            <a:r>
              <a:rPr lang="en-US" sz="2400" dirty="0"/>
              <a:t>following a damaged or lost frame, the receiver's data link layer simply </a:t>
            </a:r>
            <a:r>
              <a:rPr lang="en-US" sz="2400" dirty="0">
                <a:solidFill>
                  <a:srgbClr val="FF0000"/>
                </a:solidFill>
              </a:rPr>
              <a:t>stores them in buffers. </a:t>
            </a:r>
          </a:p>
          <a:p>
            <a:endParaRPr lang="en-US" sz="2400" dirty="0"/>
          </a:p>
          <a:p>
            <a:r>
              <a:rPr lang="en-US" sz="2400" dirty="0"/>
              <a:t>When the sender does not receive an acknowledgement for the first frame it's timer goes off after a certain time interval and it </a:t>
            </a:r>
            <a:r>
              <a:rPr lang="en-US" sz="2400" dirty="0">
                <a:solidFill>
                  <a:srgbClr val="FF0000"/>
                </a:solidFill>
              </a:rPr>
              <a:t>retransmits only the lost frame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r>
              <a:rPr lang="en-US" sz="2400" dirty="0"/>
              <a:t>Assuming error - free transmission this time, the sender's data link layer will have a sequence of a many correct frames which it can hand over to the network layer. Thus there is less overhead in retransmission than in the case of Go Back n protocol.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rgbClr val="FF0000"/>
                </a:solidFill>
              </a:rPr>
              <a:t>FLOW CONTROL</a:t>
            </a:r>
            <a:endParaRPr lang="en-US" sz="3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57275" y="1431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730016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rgbClr val="FF0000"/>
                </a:solidFill>
              </a:rPr>
              <a:t>FLOW CONTROL</a:t>
            </a:r>
            <a:endParaRPr lang="en-US" sz="3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57275" y="1431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5" name="عنصر نائب للمحتوى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52" y="1431925"/>
            <a:ext cx="6940096" cy="39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3440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9067800" cy="5867400"/>
          </a:xfrm>
        </p:spPr>
        <p:txBody>
          <a:bodyPr/>
          <a:lstStyle/>
          <a:p>
            <a:pPr marL="109537" indent="0" algn="ctr">
              <a:buNone/>
            </a:pPr>
            <a:r>
              <a:rPr lang="en-US" sz="2000" dirty="0">
                <a:solidFill>
                  <a:srgbClr val="6666FF"/>
                </a:solidFill>
              </a:rPr>
              <a:t>The window </a:t>
            </a:r>
            <a:r>
              <a:rPr lang="en-US" sz="2000" dirty="0" smtClean="0">
                <a:solidFill>
                  <a:srgbClr val="6666FF"/>
                </a:solidFill>
              </a:rPr>
              <a:t>size</a:t>
            </a:r>
            <a:endParaRPr lang="en-US" sz="2000" dirty="0">
              <a:solidFill>
                <a:srgbClr val="6666FF"/>
              </a:solidFill>
            </a:endParaRPr>
          </a:p>
          <a:p>
            <a:r>
              <a:rPr lang="en-US" sz="2000" dirty="0"/>
              <a:t>Assume that the size of </a:t>
            </a:r>
            <a:r>
              <a:rPr lang="en-US" sz="2000" dirty="0">
                <a:solidFill>
                  <a:srgbClr val="FF0000"/>
                </a:solidFill>
              </a:rPr>
              <a:t>both the sender's and the receiver's window is w</a:t>
            </a:r>
            <a:r>
              <a:rPr lang="en-US" sz="2000" dirty="0"/>
              <a:t>. So initially both of them contain the values </a:t>
            </a:r>
            <a:r>
              <a:rPr lang="en-US" sz="2000" dirty="0">
                <a:solidFill>
                  <a:srgbClr val="FF0000"/>
                </a:solidFill>
              </a:rPr>
              <a:t>0 to (w-1). </a:t>
            </a:r>
          </a:p>
          <a:p>
            <a:endParaRPr lang="en-US" sz="2000" dirty="0"/>
          </a:p>
          <a:p>
            <a:r>
              <a:rPr lang="en-US" sz="2000" dirty="0"/>
              <a:t>Consider that sender's data link layer </a:t>
            </a:r>
            <a:r>
              <a:rPr lang="en-US" sz="2000" dirty="0">
                <a:solidFill>
                  <a:srgbClr val="FF0000"/>
                </a:solidFill>
              </a:rPr>
              <a:t>transmits all the w frames</a:t>
            </a:r>
            <a:r>
              <a:rPr lang="en-US" sz="2000" dirty="0"/>
              <a:t>, the receiver's data link layer </a:t>
            </a:r>
            <a:r>
              <a:rPr lang="en-US" sz="2000" dirty="0">
                <a:solidFill>
                  <a:srgbClr val="FF0000"/>
                </a:solidFill>
              </a:rPr>
              <a:t>receives them correctly </a:t>
            </a:r>
            <a:r>
              <a:rPr lang="en-US" sz="2000" dirty="0"/>
              <a:t>and </a:t>
            </a:r>
            <a:r>
              <a:rPr lang="en-US" sz="2000" dirty="0">
                <a:solidFill>
                  <a:srgbClr val="FF0000"/>
                </a:solidFill>
              </a:rPr>
              <a:t>sends acknowledgements for each of them</a:t>
            </a:r>
            <a:r>
              <a:rPr lang="en-US" sz="2000" dirty="0"/>
              <a:t>. However, all the </a:t>
            </a:r>
            <a:r>
              <a:rPr lang="en-US" sz="2000" dirty="0">
                <a:solidFill>
                  <a:srgbClr val="0070C0"/>
                </a:solidFill>
              </a:rPr>
              <a:t>acknowledgements are lost </a:t>
            </a:r>
            <a:r>
              <a:rPr lang="en-US" sz="2000" dirty="0"/>
              <a:t>and the sender does not advance its window. </a:t>
            </a:r>
            <a:r>
              <a:rPr lang="en-US" sz="2000" dirty="0">
                <a:solidFill>
                  <a:srgbClr val="0070C0"/>
                </a:solidFill>
              </a:rPr>
              <a:t>The receiver window at this point contains the values w to (2w-1). </a:t>
            </a:r>
          </a:p>
          <a:p>
            <a:endParaRPr lang="en-US" sz="2000" dirty="0"/>
          </a:p>
          <a:p>
            <a:r>
              <a:rPr lang="en-US" sz="2000" dirty="0"/>
              <a:t>To avoid overlap when the sender's data link layer retransmits, we must have the sum of </a:t>
            </a:r>
            <a:r>
              <a:rPr lang="en-US" sz="2000" dirty="0">
                <a:solidFill>
                  <a:srgbClr val="0070C0"/>
                </a:solidFill>
              </a:rPr>
              <a:t>these two windows less than sequence number space</a:t>
            </a:r>
            <a:r>
              <a:rPr lang="en-US" sz="2000" dirty="0"/>
              <a:t>. Hence, we get the condition</a:t>
            </a:r>
            <a:r>
              <a:rPr lang="en-US" sz="2000" dirty="0" smtClean="0"/>
              <a:t>:</a:t>
            </a:r>
          </a:p>
          <a:p>
            <a:endParaRPr lang="en-US" sz="2000" dirty="0"/>
          </a:p>
          <a:p>
            <a:pPr marL="109537" indent="0" algn="ctr">
              <a:buNone/>
            </a:pPr>
            <a:r>
              <a:rPr lang="en-US" sz="2000" dirty="0">
                <a:solidFill>
                  <a:srgbClr val="FF0000"/>
                </a:solidFill>
              </a:rPr>
              <a:t>Maximum Window Size = Sequence Number Space / 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rgbClr val="FF0000"/>
                </a:solidFill>
              </a:rPr>
              <a:t>FLOW CONTROL</a:t>
            </a:r>
            <a:endParaRPr lang="en-US" sz="3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57275" y="1431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191864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15000"/>
          </a:xfrm>
        </p:spPr>
        <p:txBody>
          <a:bodyPr/>
          <a:lstStyle/>
          <a:p>
            <a:r>
              <a:rPr lang="en-US" sz="2400" dirty="0"/>
              <a:t>Consider a situation in which the sender transmits frames </a:t>
            </a:r>
            <a:r>
              <a:rPr lang="en-US" sz="2400" dirty="0">
                <a:solidFill>
                  <a:srgbClr val="0070C0"/>
                </a:solidFill>
              </a:rPr>
              <a:t>faster than the receiver </a:t>
            </a:r>
            <a:r>
              <a:rPr lang="en-US" sz="2400" dirty="0"/>
              <a:t>can accept them. </a:t>
            </a:r>
          </a:p>
          <a:p>
            <a:endParaRPr lang="en-US" sz="2400" dirty="0"/>
          </a:p>
          <a:p>
            <a:r>
              <a:rPr lang="en-US" sz="2400" dirty="0"/>
              <a:t>If the sender keeps pumping out frames at high rate, at some point the receiver will be completely </a:t>
            </a:r>
            <a:r>
              <a:rPr lang="en-US" sz="2400" dirty="0">
                <a:solidFill>
                  <a:srgbClr val="0070C0"/>
                </a:solidFill>
              </a:rPr>
              <a:t>swamped and will start losing some frames. </a:t>
            </a:r>
          </a:p>
          <a:p>
            <a:endParaRPr lang="en-US" sz="2400" dirty="0"/>
          </a:p>
          <a:p>
            <a:r>
              <a:rPr lang="en-US" sz="2400" dirty="0"/>
              <a:t>This problem may be solved by introducing </a:t>
            </a:r>
            <a:r>
              <a:rPr lang="en-US" sz="2400" dirty="0">
                <a:solidFill>
                  <a:srgbClr val="FF0000"/>
                </a:solidFill>
              </a:rPr>
              <a:t>flow control. </a:t>
            </a:r>
          </a:p>
          <a:p>
            <a:endParaRPr lang="en-US" sz="2400" dirty="0"/>
          </a:p>
          <a:p>
            <a:r>
              <a:rPr lang="en-US" sz="2400" dirty="0"/>
              <a:t>Most flow control protocols contain a </a:t>
            </a:r>
            <a:r>
              <a:rPr lang="en-US" sz="2400" dirty="0">
                <a:solidFill>
                  <a:srgbClr val="FF0000"/>
                </a:solidFill>
              </a:rPr>
              <a:t>feedback mechanism </a:t>
            </a:r>
            <a:r>
              <a:rPr lang="en-US" sz="2400" dirty="0"/>
              <a:t>to inform the sender when it should transmit the next frame.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rgbClr val="FF0000"/>
                </a:solidFill>
              </a:rPr>
              <a:t>FLOW CONTROL</a:t>
            </a:r>
            <a:endParaRPr lang="en-US" sz="3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8860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rgbClr val="FF0000"/>
                </a:solidFill>
              </a:rPr>
              <a:t>FLOW CONTROL</a:t>
            </a:r>
            <a:endParaRPr lang="en-US" sz="3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57275" y="1431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5" name="عنصر نائب للمحتوى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60525"/>
            <a:ext cx="7298364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8778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62200"/>
            <a:ext cx="8229600" cy="1828800"/>
          </a:xfrm>
        </p:spPr>
        <p:txBody>
          <a:bodyPr>
            <a:noAutofit/>
          </a:bodyPr>
          <a:lstStyle/>
          <a:p>
            <a:pPr lvl="0" algn="ctr"/>
            <a:r>
              <a:rPr lang="en-US" sz="9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US" sz="9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8478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  <p:bldP spid="2" grpId="3"/>
      <p:bldP spid="2" grpId="4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6" descr="question-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81000"/>
            <a:ext cx="4673600" cy="583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15000"/>
          </a:xfrm>
        </p:spPr>
        <p:txBody>
          <a:bodyPr/>
          <a:lstStyle/>
          <a:p>
            <a:pPr marL="109537" indent="0" algn="ctr"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Mechanisms for Flow Control</a:t>
            </a:r>
          </a:p>
          <a:p>
            <a:pPr marL="109537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1- </a:t>
            </a:r>
            <a:r>
              <a:rPr lang="en-US" sz="2000" dirty="0">
                <a:solidFill>
                  <a:srgbClr val="FF0000"/>
                </a:solidFill>
              </a:rPr>
              <a:t>Stop and Wait Protocol</a:t>
            </a:r>
          </a:p>
          <a:p>
            <a:r>
              <a:rPr lang="en-US" sz="2000" dirty="0" smtClean="0"/>
              <a:t>Stop-and-wait </a:t>
            </a:r>
            <a:r>
              <a:rPr lang="en-US" sz="2000" dirty="0"/>
              <a:t>is also known as </a:t>
            </a:r>
            <a:r>
              <a:rPr lang="en-US" sz="2000" dirty="0" smtClean="0">
                <a:solidFill>
                  <a:srgbClr val="0070C0"/>
                </a:solidFill>
              </a:rPr>
              <a:t>Request/reply</a:t>
            </a:r>
            <a:r>
              <a:rPr lang="en-US" sz="2000" dirty="0" smtClean="0"/>
              <a:t>. </a:t>
            </a:r>
            <a:endParaRPr lang="en-US" sz="2000" dirty="0"/>
          </a:p>
          <a:p>
            <a:r>
              <a:rPr lang="en-US" sz="2000" dirty="0"/>
              <a:t>This is the </a:t>
            </a:r>
            <a:r>
              <a:rPr lang="en-US" sz="2000" dirty="0">
                <a:solidFill>
                  <a:srgbClr val="0070C0"/>
                </a:solidFill>
              </a:rPr>
              <a:t>simplest</a:t>
            </a:r>
            <a:r>
              <a:rPr lang="en-US" sz="2000" dirty="0"/>
              <a:t> control protocol in which the sender transmits a frame and then waits for an acknowledgement, either </a:t>
            </a:r>
            <a:r>
              <a:rPr lang="en-US" sz="2000" dirty="0">
                <a:solidFill>
                  <a:srgbClr val="0070C0"/>
                </a:solidFill>
              </a:rPr>
              <a:t>positive or negative</a:t>
            </a:r>
            <a:r>
              <a:rPr lang="en-US" sz="2000" dirty="0"/>
              <a:t>, from the receiver before proceeding.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rgbClr val="FF0000"/>
                </a:solidFill>
              </a:rPr>
              <a:t>FLOW CONTROL</a:t>
            </a:r>
            <a:endParaRPr lang="en-US" sz="3400" dirty="0">
              <a:solidFill>
                <a:srgbClr val="FF0000"/>
              </a:solidFill>
            </a:endParaRPr>
          </a:p>
        </p:txBody>
      </p:sp>
      <p:pic>
        <p:nvPicPr>
          <p:cNvPr id="4" name="صورة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3048000"/>
            <a:ext cx="35814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2643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rgbClr val="FF0000"/>
                </a:solidFill>
              </a:rPr>
              <a:t>FLOW CONTROL</a:t>
            </a:r>
            <a:endParaRPr lang="en-US" sz="3400" dirty="0">
              <a:solidFill>
                <a:srgbClr val="FF0000"/>
              </a:solidFill>
            </a:endParaRPr>
          </a:p>
        </p:txBody>
      </p:sp>
      <p:pic>
        <p:nvPicPr>
          <p:cNvPr id="6" name="صورة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066800"/>
            <a:ext cx="79248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5319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15000"/>
          </a:xfrm>
        </p:spPr>
        <p:txBody>
          <a:bodyPr/>
          <a:lstStyle/>
          <a:p>
            <a:pPr marL="109537" indent="0">
              <a:buNone/>
            </a:pPr>
            <a:r>
              <a:rPr lang="en-US" sz="2000" dirty="0"/>
              <a:t>In spite of the use of timers, the stop and wait protocol still suffers from a few </a:t>
            </a:r>
            <a:r>
              <a:rPr lang="en-US" sz="2000" dirty="0">
                <a:solidFill>
                  <a:srgbClr val="0070C0"/>
                </a:solidFill>
              </a:rPr>
              <a:t>drawbacks</a:t>
            </a:r>
            <a:r>
              <a:rPr lang="en-US" sz="2000" dirty="0"/>
              <a:t>. </a:t>
            </a:r>
          </a:p>
          <a:p>
            <a:pPr marL="109537" indent="0">
              <a:buNone/>
            </a:pPr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Firstly</a:t>
            </a:r>
            <a:r>
              <a:rPr lang="en-US" sz="2000" dirty="0"/>
              <a:t>, if the receiver had the capacity to accept more than one frame, </a:t>
            </a:r>
            <a:r>
              <a:rPr lang="en-US" sz="2000" dirty="0">
                <a:solidFill>
                  <a:srgbClr val="0070C0"/>
                </a:solidFill>
              </a:rPr>
              <a:t>its resources are being underutilized.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Secondly</a:t>
            </a:r>
            <a:r>
              <a:rPr lang="en-US" sz="2000" dirty="0"/>
              <a:t>, if the receiver was busy and did not wish to receive any more packets, it may </a:t>
            </a:r>
            <a:r>
              <a:rPr lang="en-US" sz="2000" dirty="0">
                <a:solidFill>
                  <a:srgbClr val="0070C0"/>
                </a:solidFill>
              </a:rPr>
              <a:t>delay</a:t>
            </a:r>
            <a:r>
              <a:rPr lang="en-US" sz="2000" dirty="0"/>
              <a:t> the acknowledgement. However, the timer on the sender's side may go off and cause an </a:t>
            </a:r>
            <a:r>
              <a:rPr lang="en-US" sz="2000" dirty="0">
                <a:solidFill>
                  <a:srgbClr val="0070C0"/>
                </a:solidFill>
              </a:rPr>
              <a:t>unnecessary retransmission. </a:t>
            </a:r>
            <a:endParaRPr lang="en-US" sz="2000" dirty="0" smtClean="0">
              <a:solidFill>
                <a:srgbClr val="0070C0"/>
              </a:solidFill>
            </a:endParaRPr>
          </a:p>
          <a:p>
            <a:endParaRPr lang="en-US" sz="2000" dirty="0">
              <a:solidFill>
                <a:srgbClr val="0070C0"/>
              </a:solidFill>
            </a:endParaRPr>
          </a:p>
          <a:p>
            <a:pPr marL="109537" indent="0" algn="ctr">
              <a:buNone/>
            </a:pPr>
            <a:r>
              <a:rPr lang="en-US" dirty="0"/>
              <a:t>These drawbacks are overcome by </a:t>
            </a:r>
            <a:r>
              <a:rPr lang="en-US" dirty="0" smtClean="0"/>
              <a:t>the</a:t>
            </a:r>
          </a:p>
          <a:p>
            <a:pPr marL="109537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sliding </a:t>
            </a:r>
            <a:r>
              <a:rPr lang="en-US" dirty="0">
                <a:solidFill>
                  <a:srgbClr val="FF0000"/>
                </a:solidFill>
              </a:rPr>
              <a:t>window protocols.</a:t>
            </a:r>
          </a:p>
          <a:p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rgbClr val="FF0000"/>
                </a:solidFill>
              </a:rPr>
              <a:t>FLOW CONTROL</a:t>
            </a:r>
            <a:endParaRPr lang="en-US" sz="3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0128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15000"/>
          </a:xfrm>
        </p:spPr>
        <p:txBody>
          <a:bodyPr/>
          <a:lstStyle/>
          <a:p>
            <a:pPr marL="109537" indent="0">
              <a:buNone/>
            </a:pPr>
            <a:r>
              <a:rPr lang="en-US" sz="2000" dirty="0">
                <a:solidFill>
                  <a:srgbClr val="0070C0"/>
                </a:solidFill>
              </a:rPr>
              <a:t>2- Sliding Window Protocols: </a:t>
            </a:r>
          </a:p>
          <a:p>
            <a:r>
              <a:rPr lang="en-US" sz="2000" dirty="0"/>
              <a:t>In sliding window protocols the sender's data link layer maintains a </a:t>
            </a:r>
            <a:r>
              <a:rPr lang="en-US" sz="2000" dirty="0">
                <a:solidFill>
                  <a:srgbClr val="FF0000"/>
                </a:solidFill>
              </a:rPr>
              <a:t>(sending window) </a:t>
            </a:r>
            <a:r>
              <a:rPr lang="en-US" sz="2000" dirty="0"/>
              <a:t>which consists of a set of sequence numbers corresponding to the frames it is permitted to send. </a:t>
            </a:r>
          </a:p>
          <a:p>
            <a:endParaRPr lang="en-US" sz="2000" dirty="0"/>
          </a:p>
          <a:p>
            <a:r>
              <a:rPr lang="en-US" sz="2000" dirty="0"/>
              <a:t>Similarly, the receiver maintains a </a:t>
            </a:r>
            <a:r>
              <a:rPr lang="en-US" sz="2000" dirty="0">
                <a:solidFill>
                  <a:srgbClr val="FF0000"/>
                </a:solidFill>
              </a:rPr>
              <a:t>(receiving window) </a:t>
            </a:r>
            <a:r>
              <a:rPr lang="en-US" sz="2000" dirty="0"/>
              <a:t>corresponding to the set of frames it is permitted to accept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The window size </a:t>
            </a:r>
            <a:r>
              <a:rPr lang="en-US" sz="2000" dirty="0"/>
              <a:t>is </a:t>
            </a:r>
            <a:r>
              <a:rPr lang="en-US" sz="2000" dirty="0">
                <a:solidFill>
                  <a:srgbClr val="6666FF"/>
                </a:solidFill>
              </a:rPr>
              <a:t>dependent</a:t>
            </a:r>
            <a:r>
              <a:rPr lang="en-US" sz="2000" dirty="0"/>
              <a:t> on the retransmission policy and it may differ in values for the receiver's and the sender's window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/>
              <a:t>The sequence numbers within the sender's window represent the frames sent but as yet not acknowledged.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rgbClr val="FF0000"/>
                </a:solidFill>
              </a:rPr>
              <a:t>FLOW CONTROL</a:t>
            </a:r>
            <a:endParaRPr lang="en-US" sz="3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6293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15000"/>
          </a:xfrm>
        </p:spPr>
        <p:txBody>
          <a:bodyPr/>
          <a:lstStyle/>
          <a:p>
            <a:r>
              <a:rPr lang="en-US" sz="2000" dirty="0"/>
              <a:t>Whenever a new packet arrives from the network layer, </a:t>
            </a:r>
            <a:r>
              <a:rPr lang="en-US" sz="2000" dirty="0">
                <a:solidFill>
                  <a:srgbClr val="6666FF"/>
                </a:solidFill>
              </a:rPr>
              <a:t>the upper edge </a:t>
            </a:r>
            <a:r>
              <a:rPr lang="en-US" sz="2000" dirty="0"/>
              <a:t>of the window is advanced by one. </a:t>
            </a:r>
            <a:endParaRPr lang="en-US" sz="2000" dirty="0" smtClean="0"/>
          </a:p>
          <a:p>
            <a:r>
              <a:rPr lang="en-US" sz="2000" dirty="0" smtClean="0"/>
              <a:t>When </a:t>
            </a:r>
            <a:r>
              <a:rPr lang="en-US" sz="2000" dirty="0"/>
              <a:t>an acknowledgement arrives from the receiver the </a:t>
            </a:r>
            <a:r>
              <a:rPr lang="en-US" sz="2000" dirty="0">
                <a:solidFill>
                  <a:srgbClr val="6666FF"/>
                </a:solidFill>
              </a:rPr>
              <a:t>lower edge </a:t>
            </a:r>
            <a:r>
              <a:rPr lang="en-US" sz="2000" dirty="0"/>
              <a:t>is advanced by one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rgbClr val="FF0000"/>
                </a:solidFill>
              </a:rPr>
              <a:t>FLOW CONTROL</a:t>
            </a:r>
            <a:endParaRPr lang="en-US" sz="3400" dirty="0">
              <a:solidFill>
                <a:srgbClr val="FF0000"/>
              </a:solidFill>
            </a:endParaRPr>
          </a:p>
        </p:txBody>
      </p:sp>
      <p:pic>
        <p:nvPicPr>
          <p:cNvPr id="4" name="صورة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2514600"/>
            <a:ext cx="6400800" cy="3285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8396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15000"/>
          </a:xfrm>
        </p:spPr>
        <p:txBody>
          <a:bodyPr/>
          <a:lstStyle/>
          <a:p>
            <a:r>
              <a:rPr lang="en-US" sz="2000" dirty="0">
                <a:solidFill>
                  <a:srgbClr val="6666FF"/>
                </a:solidFill>
              </a:rPr>
              <a:t>The receiver's window </a:t>
            </a:r>
            <a:r>
              <a:rPr lang="en-US" sz="2000" dirty="0"/>
              <a:t>corresponds to the frames that the receiver's data link layer may accept</a:t>
            </a:r>
            <a:r>
              <a:rPr lang="en-US" sz="2000" dirty="0" smtClean="0"/>
              <a:t>.</a:t>
            </a:r>
          </a:p>
          <a:p>
            <a:pPr marL="109537" indent="0">
              <a:buNone/>
            </a:pPr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When a frame with sequence number equal to the lower edge of the window is received</a:t>
            </a:r>
            <a:r>
              <a:rPr lang="en-US" sz="2000" dirty="0"/>
              <a:t>, it is passed to the network layer, an acknowledgement is generated and the window is rotated by one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/>
              <a:t> However, </a:t>
            </a:r>
            <a:r>
              <a:rPr lang="en-US" sz="2000" dirty="0">
                <a:solidFill>
                  <a:srgbClr val="6666FF"/>
                </a:solidFill>
              </a:rPr>
              <a:t>a frame falling outside the window is received, </a:t>
            </a:r>
            <a:r>
              <a:rPr lang="en-US" sz="2000" dirty="0"/>
              <a:t>the receiver's data link layer has two options. </a:t>
            </a:r>
          </a:p>
          <a:p>
            <a:pPr marL="987425" indent="-342900">
              <a:buFont typeface="Wingdings" panose="05000000000000000000" pitchFamily="2" charset="2"/>
              <a:buChar char="q"/>
            </a:pPr>
            <a:r>
              <a:rPr lang="en-US" sz="2000" dirty="0"/>
              <a:t>It may either </a:t>
            </a:r>
            <a:r>
              <a:rPr lang="en-US" sz="2000" dirty="0">
                <a:solidFill>
                  <a:srgbClr val="6666FF"/>
                </a:solidFill>
              </a:rPr>
              <a:t>discard</a:t>
            </a:r>
            <a:r>
              <a:rPr lang="en-US" sz="2000" dirty="0"/>
              <a:t> this frame and all subsequent frames until the desired frame is received </a:t>
            </a:r>
          </a:p>
          <a:p>
            <a:pPr marL="644525" indent="0">
              <a:buNone/>
            </a:pPr>
            <a:r>
              <a:rPr lang="en-US" sz="2000" dirty="0" smtClean="0"/>
              <a:t>Or </a:t>
            </a:r>
          </a:p>
          <a:p>
            <a:pPr marL="987425" indent="-342900">
              <a:buFont typeface="Wingdings" panose="05000000000000000000" pitchFamily="2" charset="2"/>
              <a:buChar char="q"/>
            </a:pPr>
            <a:r>
              <a:rPr lang="en-US" sz="2000" dirty="0" smtClean="0"/>
              <a:t>it </a:t>
            </a:r>
            <a:r>
              <a:rPr lang="en-US" sz="2000" dirty="0"/>
              <a:t>may accept these frames and </a:t>
            </a:r>
            <a:r>
              <a:rPr lang="en-US" sz="2000" dirty="0">
                <a:solidFill>
                  <a:srgbClr val="6666FF"/>
                </a:solidFill>
              </a:rPr>
              <a:t>buffer</a:t>
            </a:r>
            <a:r>
              <a:rPr lang="en-US" sz="2000" dirty="0"/>
              <a:t> them until the appropriate frame is received and then pass the frames to the network layer in sequence.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rgbClr val="FF0000"/>
                </a:solidFill>
              </a:rPr>
              <a:t>FLOW CONTROL</a:t>
            </a:r>
            <a:endParaRPr lang="en-US" sz="3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1322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15000"/>
          </a:xfrm>
        </p:spPr>
        <p:txBody>
          <a:bodyPr/>
          <a:lstStyle/>
          <a:p>
            <a:r>
              <a:rPr lang="en-US" sz="2400" dirty="0"/>
              <a:t>Most sliding window protocols also employ </a:t>
            </a:r>
            <a:r>
              <a:rPr lang="en-US" sz="2400" dirty="0">
                <a:solidFill>
                  <a:srgbClr val="FF0000"/>
                </a:solidFill>
              </a:rPr>
              <a:t>ARQ (Automatic Repeat </a:t>
            </a:r>
            <a:r>
              <a:rPr lang="en-US" sz="2400" dirty="0" err="1">
                <a:solidFill>
                  <a:srgbClr val="FF0000"/>
                </a:solidFill>
              </a:rPr>
              <a:t>reQuest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dirty="0"/>
              <a:t>mechanism. In ARQ, the sender </a:t>
            </a:r>
            <a:r>
              <a:rPr lang="en-US" sz="2400" dirty="0">
                <a:solidFill>
                  <a:srgbClr val="6666FF"/>
                </a:solidFill>
              </a:rPr>
              <a:t>waits for a positive acknowledgement </a:t>
            </a:r>
            <a:r>
              <a:rPr lang="en-US" sz="2400" dirty="0"/>
              <a:t>before proceeding to the next frame. If no acknowledgement is received within a certain time interval it </a:t>
            </a:r>
            <a:r>
              <a:rPr lang="en-US" sz="2400" dirty="0">
                <a:solidFill>
                  <a:srgbClr val="6666FF"/>
                </a:solidFill>
              </a:rPr>
              <a:t>retransmits</a:t>
            </a:r>
            <a:r>
              <a:rPr lang="en-US" sz="2400" dirty="0"/>
              <a:t> the frame. </a:t>
            </a:r>
          </a:p>
          <a:p>
            <a:r>
              <a:rPr lang="en-US" sz="2400" dirty="0"/>
              <a:t>ARQ is of two </a:t>
            </a:r>
            <a:r>
              <a:rPr lang="en-US" sz="2400" dirty="0" smtClean="0"/>
              <a:t>types:</a:t>
            </a:r>
          </a:p>
          <a:p>
            <a:pPr marL="109537" indent="0">
              <a:buNone/>
            </a:pPr>
            <a:endParaRPr lang="en-US" sz="2400" dirty="0" smtClean="0"/>
          </a:p>
          <a:p>
            <a:pPr marL="1160463" indent="-428625"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rgbClr val="FF0000"/>
                </a:solidFill>
              </a:rPr>
              <a:t>Go-Back-N </a:t>
            </a:r>
            <a:r>
              <a:rPr lang="en-US" sz="2400" dirty="0">
                <a:solidFill>
                  <a:srgbClr val="FF0000"/>
                </a:solidFill>
              </a:rPr>
              <a:t>ARQ </a:t>
            </a:r>
            <a:r>
              <a:rPr lang="en-US" sz="2400" dirty="0" smtClean="0">
                <a:solidFill>
                  <a:srgbClr val="FF0000"/>
                </a:solidFill>
              </a:rPr>
              <a:t>Protocol</a:t>
            </a:r>
          </a:p>
          <a:p>
            <a:pPr marL="1160463" indent="-428625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</a:rPr>
              <a:t>Selective Repeat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rgbClr val="FF0000"/>
                </a:solidFill>
              </a:rPr>
              <a:t>FLOW CONTROL</a:t>
            </a:r>
            <a:endParaRPr lang="en-US" sz="3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4021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4854</TotalTime>
  <Words>1041</Words>
  <Application>Microsoft Office PowerPoint</Application>
  <PresentationFormat>عرض على الشاشة (4:3)</PresentationFormat>
  <Paragraphs>104</Paragraphs>
  <Slides>22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22</vt:i4>
      </vt:variant>
    </vt:vector>
  </HeadingPairs>
  <TitlesOfParts>
    <vt:vector size="30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Computer Networks</vt:lpstr>
      <vt:lpstr>FLOW CONTROL</vt:lpstr>
      <vt:lpstr>FLOW CONTROL</vt:lpstr>
      <vt:lpstr>FLOW CONTROL</vt:lpstr>
      <vt:lpstr>FLOW CONTROL</vt:lpstr>
      <vt:lpstr>FLOW CONTROL</vt:lpstr>
      <vt:lpstr>FLOW CONTROL</vt:lpstr>
      <vt:lpstr>FLOW CONTROL</vt:lpstr>
      <vt:lpstr>FLOW CONTROL</vt:lpstr>
      <vt:lpstr>FLOW CONTROL</vt:lpstr>
      <vt:lpstr>FLOW CONTROL</vt:lpstr>
      <vt:lpstr>FLOW CONTROL</vt:lpstr>
      <vt:lpstr>FLOW CONTROL</vt:lpstr>
      <vt:lpstr>FLOW CONTROL</vt:lpstr>
      <vt:lpstr>FLOW CONTROL</vt:lpstr>
      <vt:lpstr>FLOW CONTROL</vt:lpstr>
      <vt:lpstr>FLOW CONTROL</vt:lpstr>
      <vt:lpstr>FLOW CONTROL</vt:lpstr>
      <vt:lpstr>FLOW CONTROL</vt:lpstr>
      <vt:lpstr>FLOW CONTROL</vt:lpstr>
      <vt:lpstr>THANK YOU</vt:lpstr>
      <vt:lpstr>عرض تقديمي في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bad is selfish routing?</dc:title>
  <dc:creator>al marsa</dc:creator>
  <cp:lastModifiedBy>ooo</cp:lastModifiedBy>
  <cp:revision>311</cp:revision>
  <dcterms:created xsi:type="dcterms:W3CDTF">2010-04-29T23:38:56Z</dcterms:created>
  <dcterms:modified xsi:type="dcterms:W3CDTF">2018-11-10T17:50:06Z</dcterms:modified>
</cp:coreProperties>
</file>