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1" r:id="rId15"/>
    <p:sldId id="420" r:id="rId16"/>
    <p:sldId id="422" r:id="rId17"/>
    <p:sldId id="423" r:id="rId18"/>
    <p:sldId id="424" r:id="rId19"/>
    <p:sldId id="425" r:id="rId20"/>
    <p:sldId id="426" r:id="rId21"/>
    <p:sldId id="342" r:id="rId22"/>
    <p:sldId id="29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نمط فاتح 1 - تميي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2514600"/>
            <a:ext cx="8610600" cy="7620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effectLst/>
              </a:rPr>
              <a:t>“</a:t>
            </a:r>
            <a:r>
              <a:rPr lang="en-US" sz="4400" dirty="0">
                <a:solidFill>
                  <a:srgbClr val="FF0000"/>
                </a:solidFill>
                <a:effectLst/>
              </a:rPr>
              <a:t>DATA </a:t>
            </a:r>
            <a:r>
              <a:rPr lang="en-US" sz="4400" smtClean="0">
                <a:solidFill>
                  <a:srgbClr val="FF0000"/>
                </a:solidFill>
                <a:effectLst/>
              </a:rPr>
              <a:t>LINK </a:t>
            </a:r>
            <a:r>
              <a:rPr lang="en-US" sz="4400" smtClean="0">
                <a:solidFill>
                  <a:srgbClr val="FF0000"/>
                </a:solidFill>
                <a:effectLst/>
              </a:rPr>
              <a:t>LAYER - 3”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1- Go-Back-N ARQ Protocol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a frame is lost or received in error</a:t>
            </a:r>
            <a:r>
              <a:rPr lang="en-US" sz="2400" dirty="0"/>
              <a:t>, the receiver may simply discard all subsequent frames, sending no acknowledgments for the discarded frames.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In this case the receive window is of </a:t>
            </a:r>
            <a:r>
              <a:rPr lang="en-US" sz="2400" dirty="0">
                <a:solidFill>
                  <a:srgbClr val="FF0000"/>
                </a:solidFill>
              </a:rPr>
              <a:t>size 1.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Since no acknowledgements are being received the sender's window will fill up, the sender will eventually time out and </a:t>
            </a:r>
            <a:r>
              <a:rPr lang="en-US" sz="2400" dirty="0">
                <a:solidFill>
                  <a:srgbClr val="FF0000"/>
                </a:solidFill>
              </a:rPr>
              <a:t>retransmit all the unacknowledged </a:t>
            </a:r>
            <a:r>
              <a:rPr lang="en-US" sz="2400" dirty="0"/>
              <a:t>frames in order starting from the damaged or lost frame.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3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334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dirty="0"/>
              <a:t>Frames in error in Go-Back-N ARQ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6400800" cy="450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97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334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dirty="0"/>
              <a:t>Lost Frames in Go-Back-N ARQ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506210" cy="43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334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dirty="0"/>
              <a:t>Lost Frames in Go-Back-N ARQ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049" name="صورة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028" y="1431925"/>
            <a:ext cx="5976144" cy="450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284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8674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000" dirty="0">
                <a:solidFill>
                  <a:srgbClr val="6666FF"/>
                </a:solidFill>
              </a:rPr>
              <a:t>The maximum window </a:t>
            </a:r>
            <a:r>
              <a:rPr lang="en-US" sz="2000" dirty="0" smtClean="0">
                <a:solidFill>
                  <a:srgbClr val="6666FF"/>
                </a:solidFill>
              </a:rPr>
              <a:t>size</a:t>
            </a:r>
            <a:endParaRPr lang="en-US" sz="2000" dirty="0">
              <a:solidFill>
                <a:srgbClr val="6666FF"/>
              </a:solidFill>
            </a:endParaRPr>
          </a:p>
          <a:p>
            <a:r>
              <a:rPr lang="en-US" sz="2000" dirty="0"/>
              <a:t>Assume that the window size </a:t>
            </a:r>
            <a:r>
              <a:rPr lang="en-US" sz="2000" dirty="0">
                <a:solidFill>
                  <a:srgbClr val="6666FF"/>
                </a:solidFill>
              </a:rPr>
              <a:t>(w)</a:t>
            </a:r>
            <a:r>
              <a:rPr lang="en-US" sz="2000" dirty="0"/>
              <a:t> of the sender is </a:t>
            </a:r>
            <a:r>
              <a:rPr lang="en-US" sz="2000" dirty="0">
                <a:solidFill>
                  <a:srgbClr val="6666FF"/>
                </a:solidFill>
              </a:rPr>
              <a:t>n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So the window will initially contain the frames with sequence numbers from </a:t>
            </a:r>
            <a:r>
              <a:rPr lang="en-US" sz="2000" dirty="0">
                <a:solidFill>
                  <a:srgbClr val="6666FF"/>
                </a:solidFill>
              </a:rPr>
              <a:t>0 to </a:t>
            </a:r>
            <a:r>
              <a:rPr lang="en-US" sz="2000" dirty="0" smtClean="0">
                <a:solidFill>
                  <a:srgbClr val="6666FF"/>
                </a:solidFill>
              </a:rPr>
              <a:t>(w-1</a:t>
            </a:r>
            <a:r>
              <a:rPr lang="en-US" sz="2000" dirty="0">
                <a:solidFill>
                  <a:srgbClr val="6666FF"/>
                </a:solidFill>
              </a:rPr>
              <a:t>).</a:t>
            </a:r>
          </a:p>
          <a:p>
            <a:pPr marL="109537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Consider that </a:t>
            </a:r>
            <a:r>
              <a:rPr lang="en-US" sz="2000" dirty="0">
                <a:solidFill>
                  <a:srgbClr val="6666FF"/>
                </a:solidFill>
              </a:rPr>
              <a:t>the sender transmits all these frames </a:t>
            </a:r>
            <a:r>
              <a:rPr lang="en-US" sz="2000" dirty="0"/>
              <a:t>and the receiver's data link </a:t>
            </a:r>
            <a:r>
              <a:rPr lang="en-US" sz="2000" dirty="0">
                <a:solidFill>
                  <a:srgbClr val="6666FF"/>
                </a:solidFill>
              </a:rPr>
              <a:t>layer receives all of them correctly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However, the sender's data link layer </a:t>
            </a:r>
            <a:r>
              <a:rPr lang="en-US" sz="2000" dirty="0">
                <a:solidFill>
                  <a:srgbClr val="FF0000"/>
                </a:solidFill>
              </a:rPr>
              <a:t>does not receive any acknowledgements as all of them are lost. </a:t>
            </a:r>
          </a:p>
          <a:p>
            <a:endParaRPr lang="en-US" sz="2000" dirty="0"/>
          </a:p>
          <a:p>
            <a:r>
              <a:rPr lang="en-US" sz="2000" dirty="0"/>
              <a:t>So the sender will </a:t>
            </a:r>
            <a:r>
              <a:rPr lang="en-US" sz="2000" dirty="0">
                <a:solidFill>
                  <a:srgbClr val="FF0000"/>
                </a:solidFill>
              </a:rPr>
              <a:t>retransmit all the frames after its timer goes off. </a:t>
            </a:r>
            <a:r>
              <a:rPr lang="en-US" sz="2000" dirty="0"/>
              <a:t>However, the receiver window has already advanced to </a:t>
            </a:r>
            <a:r>
              <a:rPr lang="en-US" sz="2000" dirty="0" smtClean="0"/>
              <a:t>w.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Hence to avoid overlap, the size of window should </a:t>
            </a:r>
            <a:r>
              <a:rPr lang="en-US" sz="2000" dirty="0">
                <a:solidFill>
                  <a:srgbClr val="FF0000"/>
                </a:solidFill>
              </a:rPr>
              <a:t>be less than the sequence number space.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0783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8933543" cy="48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50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0" y="914400"/>
            <a:ext cx="806361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39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86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2- Selective Repeat</a:t>
            </a:r>
          </a:p>
          <a:p>
            <a:r>
              <a:rPr lang="en-US" sz="2400" dirty="0"/>
              <a:t>In this protocol </a:t>
            </a:r>
            <a:r>
              <a:rPr lang="en-US" sz="2400" dirty="0">
                <a:solidFill>
                  <a:srgbClr val="FF0000"/>
                </a:solidFill>
              </a:rPr>
              <a:t>rather than discard all the subsequent frames </a:t>
            </a:r>
            <a:r>
              <a:rPr lang="en-US" sz="2400" dirty="0"/>
              <a:t>following a damaged or lost frame, the receiver's data link layer simply </a:t>
            </a:r>
            <a:r>
              <a:rPr lang="en-US" sz="2400" dirty="0">
                <a:solidFill>
                  <a:srgbClr val="FF0000"/>
                </a:solidFill>
              </a:rPr>
              <a:t>stores them in buffers. </a:t>
            </a:r>
          </a:p>
          <a:p>
            <a:endParaRPr lang="en-US" sz="2400" dirty="0"/>
          </a:p>
          <a:p>
            <a:r>
              <a:rPr lang="en-US" sz="2400" dirty="0"/>
              <a:t>When the sender does not receive an acknowledgement for the first frame it's timer goes off after a certain time interval and it </a:t>
            </a:r>
            <a:r>
              <a:rPr lang="en-US" sz="2400" dirty="0">
                <a:solidFill>
                  <a:srgbClr val="FF0000"/>
                </a:solidFill>
              </a:rPr>
              <a:t>retransmits only the lost frame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Assuming error - free transmission this time, the sender's data link layer will have a sequence of a many correct frames which it can hand over to the network layer. Thus there is less overhead in retransmission than in the case of Go Back n protocol.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3001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52" y="1431925"/>
            <a:ext cx="6940096" cy="39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44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8674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000" dirty="0">
                <a:solidFill>
                  <a:srgbClr val="6666FF"/>
                </a:solidFill>
              </a:rPr>
              <a:t>The window </a:t>
            </a:r>
            <a:r>
              <a:rPr lang="en-US" sz="2000" dirty="0" smtClean="0">
                <a:solidFill>
                  <a:srgbClr val="6666FF"/>
                </a:solidFill>
              </a:rPr>
              <a:t>size</a:t>
            </a:r>
            <a:endParaRPr lang="en-US" sz="2000" dirty="0">
              <a:solidFill>
                <a:srgbClr val="6666FF"/>
              </a:solidFill>
            </a:endParaRPr>
          </a:p>
          <a:p>
            <a:r>
              <a:rPr lang="en-US" sz="2000" dirty="0"/>
              <a:t>Assume that the size of </a:t>
            </a:r>
            <a:r>
              <a:rPr lang="en-US" sz="2000" dirty="0">
                <a:solidFill>
                  <a:srgbClr val="FF0000"/>
                </a:solidFill>
              </a:rPr>
              <a:t>both the sender's and the receiver's window is w</a:t>
            </a:r>
            <a:r>
              <a:rPr lang="en-US" sz="2000" dirty="0"/>
              <a:t>. So initially both of them contain the values </a:t>
            </a:r>
            <a:r>
              <a:rPr lang="en-US" sz="2000" dirty="0">
                <a:solidFill>
                  <a:srgbClr val="FF0000"/>
                </a:solidFill>
              </a:rPr>
              <a:t>0 to (w-1). </a:t>
            </a:r>
          </a:p>
          <a:p>
            <a:endParaRPr lang="en-US" sz="2000" dirty="0"/>
          </a:p>
          <a:p>
            <a:r>
              <a:rPr lang="en-US" sz="2000" dirty="0"/>
              <a:t>Consider that sender's data link layer </a:t>
            </a:r>
            <a:r>
              <a:rPr lang="en-US" sz="2000" dirty="0">
                <a:solidFill>
                  <a:srgbClr val="FF0000"/>
                </a:solidFill>
              </a:rPr>
              <a:t>transmits all the w frames</a:t>
            </a:r>
            <a:r>
              <a:rPr lang="en-US" sz="2000" dirty="0"/>
              <a:t>, the receiver's data link layer </a:t>
            </a:r>
            <a:r>
              <a:rPr lang="en-US" sz="2000" dirty="0">
                <a:solidFill>
                  <a:srgbClr val="FF0000"/>
                </a:solidFill>
              </a:rPr>
              <a:t>receives them correctly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sends acknowledgements for each of them</a:t>
            </a:r>
            <a:r>
              <a:rPr lang="en-US" sz="2000" dirty="0"/>
              <a:t>. However, all the </a:t>
            </a:r>
            <a:r>
              <a:rPr lang="en-US" sz="2000" dirty="0">
                <a:solidFill>
                  <a:srgbClr val="0070C0"/>
                </a:solidFill>
              </a:rPr>
              <a:t>acknowledgements are lost </a:t>
            </a:r>
            <a:r>
              <a:rPr lang="en-US" sz="2000" dirty="0"/>
              <a:t>and the sender does not advance its window. </a:t>
            </a:r>
            <a:r>
              <a:rPr lang="en-US" sz="2000" dirty="0">
                <a:solidFill>
                  <a:srgbClr val="0070C0"/>
                </a:solidFill>
              </a:rPr>
              <a:t>The receiver window at this point contains the values w to (2w-1). </a:t>
            </a:r>
          </a:p>
          <a:p>
            <a:endParaRPr lang="en-US" sz="2000" dirty="0"/>
          </a:p>
          <a:p>
            <a:r>
              <a:rPr lang="en-US" sz="2000" dirty="0"/>
              <a:t>To avoid overlap when the sender's data link layer retransmits, we must have the sum of </a:t>
            </a:r>
            <a:r>
              <a:rPr lang="en-US" sz="2000" dirty="0">
                <a:solidFill>
                  <a:srgbClr val="0070C0"/>
                </a:solidFill>
              </a:rPr>
              <a:t>these two windows less than sequence number space</a:t>
            </a:r>
            <a:r>
              <a:rPr lang="en-US" sz="2000" dirty="0"/>
              <a:t>. Hence, we get the condition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marL="109537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Maximum Window Size = Sequence Number Space /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9186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r>
              <a:rPr lang="en-US" sz="2400" dirty="0"/>
              <a:t>Consider a situation in which the sender transmits frames </a:t>
            </a:r>
            <a:r>
              <a:rPr lang="en-US" sz="2400" dirty="0">
                <a:solidFill>
                  <a:srgbClr val="0070C0"/>
                </a:solidFill>
              </a:rPr>
              <a:t>faster than the receiver </a:t>
            </a:r>
            <a:r>
              <a:rPr lang="en-US" sz="2400" dirty="0"/>
              <a:t>can accept them. </a:t>
            </a:r>
          </a:p>
          <a:p>
            <a:endParaRPr lang="en-US" sz="2400" dirty="0"/>
          </a:p>
          <a:p>
            <a:r>
              <a:rPr lang="en-US" sz="2400" dirty="0"/>
              <a:t>If the sender keeps pumping out frames at high rate, at some point the receiver will be completely </a:t>
            </a:r>
            <a:r>
              <a:rPr lang="en-US" sz="2400" dirty="0">
                <a:solidFill>
                  <a:srgbClr val="0070C0"/>
                </a:solidFill>
              </a:rPr>
              <a:t>swamped and will start losing some frames. </a:t>
            </a:r>
          </a:p>
          <a:p>
            <a:endParaRPr lang="en-US" sz="2400" dirty="0"/>
          </a:p>
          <a:p>
            <a:r>
              <a:rPr lang="en-US" sz="2400" dirty="0"/>
              <a:t>This problem may be solved by introducing </a:t>
            </a:r>
            <a:r>
              <a:rPr lang="en-US" sz="2400" dirty="0">
                <a:solidFill>
                  <a:srgbClr val="FF0000"/>
                </a:solidFill>
              </a:rPr>
              <a:t>flow control. </a:t>
            </a:r>
          </a:p>
          <a:p>
            <a:endParaRPr lang="en-US" sz="2400" dirty="0"/>
          </a:p>
          <a:p>
            <a:r>
              <a:rPr lang="en-US" sz="2400" dirty="0"/>
              <a:t>Most flow control protocols contain a </a:t>
            </a:r>
            <a:r>
              <a:rPr lang="en-US" sz="2400" dirty="0">
                <a:solidFill>
                  <a:srgbClr val="FF0000"/>
                </a:solidFill>
              </a:rPr>
              <a:t>feedback mechanism </a:t>
            </a:r>
            <a:r>
              <a:rPr lang="en-US" sz="2400" dirty="0"/>
              <a:t>to inform the sender when it should transmit the next frame.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8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57275" y="143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60525"/>
            <a:ext cx="729836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77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Mechanisms for Flow Control</a:t>
            </a:r>
          </a:p>
          <a:p>
            <a:pPr marL="109537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1- </a:t>
            </a:r>
            <a:r>
              <a:rPr lang="en-US" sz="2000" dirty="0">
                <a:solidFill>
                  <a:srgbClr val="FF0000"/>
                </a:solidFill>
              </a:rPr>
              <a:t>Stop and Wait Protocol</a:t>
            </a:r>
          </a:p>
          <a:p>
            <a:r>
              <a:rPr lang="en-US" sz="2000" dirty="0" smtClean="0"/>
              <a:t>Stop-and-wait </a:t>
            </a:r>
            <a:r>
              <a:rPr lang="en-US" sz="2000" dirty="0"/>
              <a:t>is also known as </a:t>
            </a:r>
            <a:r>
              <a:rPr lang="en-US" sz="2000" dirty="0" smtClean="0">
                <a:solidFill>
                  <a:srgbClr val="0070C0"/>
                </a:solidFill>
              </a:rPr>
              <a:t>Request/reply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000" dirty="0"/>
              <a:t>This is the </a:t>
            </a:r>
            <a:r>
              <a:rPr lang="en-US" sz="2000" dirty="0">
                <a:solidFill>
                  <a:srgbClr val="0070C0"/>
                </a:solidFill>
              </a:rPr>
              <a:t>simplest</a:t>
            </a:r>
            <a:r>
              <a:rPr lang="en-US" sz="2000" dirty="0"/>
              <a:t> control protocol in which the sender transmits a frame and then waits for an acknowledgement, either </a:t>
            </a:r>
            <a:r>
              <a:rPr lang="en-US" sz="2000" dirty="0">
                <a:solidFill>
                  <a:srgbClr val="0070C0"/>
                </a:solidFill>
              </a:rPr>
              <a:t>positive or negative</a:t>
            </a:r>
            <a:r>
              <a:rPr lang="en-US" sz="2000" dirty="0"/>
              <a:t>, from the receiver before proceeding.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480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6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7924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31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/>
              <a:t>In spite of the use of timers, the stop and wait protocol still suffers from a few </a:t>
            </a:r>
            <a:r>
              <a:rPr lang="en-US" sz="2000" dirty="0">
                <a:solidFill>
                  <a:srgbClr val="0070C0"/>
                </a:solidFill>
              </a:rPr>
              <a:t>drawbacks</a:t>
            </a:r>
            <a:r>
              <a:rPr lang="en-US" sz="2000" dirty="0"/>
              <a:t>. 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Firstly</a:t>
            </a:r>
            <a:r>
              <a:rPr lang="en-US" sz="2000" dirty="0"/>
              <a:t>, if the receiver had the capacity to accept more than one frame, </a:t>
            </a:r>
            <a:r>
              <a:rPr lang="en-US" sz="2000" dirty="0">
                <a:solidFill>
                  <a:srgbClr val="0070C0"/>
                </a:solidFill>
              </a:rPr>
              <a:t>its resources are being underutilized.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Secondly</a:t>
            </a:r>
            <a:r>
              <a:rPr lang="en-US" sz="2000" dirty="0"/>
              <a:t>, if the receiver was busy and did not wish to receive any more packets, it may </a:t>
            </a:r>
            <a:r>
              <a:rPr lang="en-US" sz="2000" dirty="0">
                <a:solidFill>
                  <a:srgbClr val="0070C0"/>
                </a:solidFill>
              </a:rPr>
              <a:t>delay</a:t>
            </a:r>
            <a:r>
              <a:rPr lang="en-US" sz="2000" dirty="0"/>
              <a:t> the acknowledgement. However, the timer on the sender's side may go off and cause an </a:t>
            </a:r>
            <a:r>
              <a:rPr lang="en-US" sz="2000" dirty="0">
                <a:solidFill>
                  <a:srgbClr val="0070C0"/>
                </a:solidFill>
              </a:rPr>
              <a:t>unnecessary retransmission. 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r>
              <a:rPr lang="en-US" dirty="0"/>
              <a:t>These drawbacks are overcome by </a:t>
            </a:r>
            <a:r>
              <a:rPr lang="en-US" dirty="0" smtClean="0"/>
              <a:t>the</a:t>
            </a:r>
          </a:p>
          <a:p>
            <a:pPr marL="109537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sliding </a:t>
            </a:r>
            <a:r>
              <a:rPr lang="en-US" dirty="0">
                <a:solidFill>
                  <a:srgbClr val="FF0000"/>
                </a:solidFill>
              </a:rPr>
              <a:t>window protocols.</a:t>
            </a:r>
          </a:p>
          <a:p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12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2- Sliding Window Protocols: </a:t>
            </a:r>
          </a:p>
          <a:p>
            <a:r>
              <a:rPr lang="en-US" sz="2000" dirty="0"/>
              <a:t>In sliding window protocols the sender's data link layer maintains a </a:t>
            </a:r>
            <a:r>
              <a:rPr lang="en-US" sz="2000" dirty="0">
                <a:solidFill>
                  <a:srgbClr val="FF0000"/>
                </a:solidFill>
              </a:rPr>
              <a:t>(sending window) </a:t>
            </a:r>
            <a:r>
              <a:rPr lang="en-US" sz="2000" dirty="0"/>
              <a:t>which consists of a set of sequence numbers corresponding to the frames it is permitted to send. </a:t>
            </a:r>
          </a:p>
          <a:p>
            <a:endParaRPr lang="en-US" sz="2000" dirty="0"/>
          </a:p>
          <a:p>
            <a:r>
              <a:rPr lang="en-US" sz="2000" dirty="0"/>
              <a:t>Similarly, the receiver maintains a </a:t>
            </a:r>
            <a:r>
              <a:rPr lang="en-US" sz="2000" dirty="0">
                <a:solidFill>
                  <a:srgbClr val="FF0000"/>
                </a:solidFill>
              </a:rPr>
              <a:t>(receiving window) </a:t>
            </a:r>
            <a:r>
              <a:rPr lang="en-US" sz="2000" dirty="0"/>
              <a:t>corresponding to the set of frames it is permitted to accept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The window size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6666FF"/>
                </a:solidFill>
              </a:rPr>
              <a:t>dependent</a:t>
            </a:r>
            <a:r>
              <a:rPr lang="en-US" sz="2000" dirty="0"/>
              <a:t> on the retransmission policy and it may differ in values for the receiver's and the sender's window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sequence numbers within the sender's window represent the frames sent but as yet not acknowledged.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29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r>
              <a:rPr lang="en-US" sz="2000" dirty="0"/>
              <a:t>Whenever a new packet arrives from the network layer, </a:t>
            </a:r>
            <a:r>
              <a:rPr lang="en-US" sz="2000" dirty="0">
                <a:solidFill>
                  <a:srgbClr val="6666FF"/>
                </a:solidFill>
              </a:rPr>
              <a:t>the upper edge </a:t>
            </a:r>
            <a:r>
              <a:rPr lang="en-US" sz="2000" dirty="0"/>
              <a:t>of the window is advanced by one. </a:t>
            </a:r>
            <a:endParaRPr lang="en-US" sz="2000" dirty="0" smtClean="0"/>
          </a:p>
          <a:p>
            <a:r>
              <a:rPr lang="en-US" sz="2000" dirty="0" smtClean="0"/>
              <a:t>When </a:t>
            </a:r>
            <a:r>
              <a:rPr lang="en-US" sz="2000" dirty="0"/>
              <a:t>an acknowledgement arrives from the receiver the </a:t>
            </a:r>
            <a:r>
              <a:rPr lang="en-US" sz="2000" dirty="0">
                <a:solidFill>
                  <a:srgbClr val="6666FF"/>
                </a:solidFill>
              </a:rPr>
              <a:t>lower edge </a:t>
            </a:r>
            <a:r>
              <a:rPr lang="en-US" sz="2000" dirty="0"/>
              <a:t>is advanced by one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514600"/>
            <a:ext cx="6400800" cy="328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39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r>
              <a:rPr lang="en-US" sz="2000" dirty="0">
                <a:solidFill>
                  <a:srgbClr val="6666FF"/>
                </a:solidFill>
              </a:rPr>
              <a:t>The receiver's window </a:t>
            </a:r>
            <a:r>
              <a:rPr lang="en-US" sz="2000" dirty="0"/>
              <a:t>corresponds to the frames that the receiver's data link layer may accept</a:t>
            </a:r>
            <a:r>
              <a:rPr lang="en-US" sz="2000" dirty="0" smtClean="0"/>
              <a:t>.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When a frame with sequence number equal to the lower edge of the window is received</a:t>
            </a:r>
            <a:r>
              <a:rPr lang="en-US" sz="2000" dirty="0"/>
              <a:t>, it is passed to the network layer, an acknowledgement is generated and the window is rotated by one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 However, </a:t>
            </a:r>
            <a:r>
              <a:rPr lang="en-US" sz="2000" dirty="0">
                <a:solidFill>
                  <a:srgbClr val="6666FF"/>
                </a:solidFill>
              </a:rPr>
              <a:t>a frame falling outside the window is received, </a:t>
            </a:r>
            <a:r>
              <a:rPr lang="en-US" sz="2000" dirty="0"/>
              <a:t>the receiver's data link layer has two options. </a:t>
            </a:r>
          </a:p>
          <a:p>
            <a:pPr marL="987425" indent="-342900">
              <a:buFont typeface="Wingdings" panose="05000000000000000000" pitchFamily="2" charset="2"/>
              <a:buChar char="q"/>
            </a:pPr>
            <a:r>
              <a:rPr lang="en-US" sz="2000" dirty="0"/>
              <a:t>It may either </a:t>
            </a:r>
            <a:r>
              <a:rPr lang="en-US" sz="2000" dirty="0">
                <a:solidFill>
                  <a:srgbClr val="6666FF"/>
                </a:solidFill>
              </a:rPr>
              <a:t>discard</a:t>
            </a:r>
            <a:r>
              <a:rPr lang="en-US" sz="2000" dirty="0"/>
              <a:t> this frame and all subsequent frames until the desired frame is received </a:t>
            </a:r>
          </a:p>
          <a:p>
            <a:pPr marL="644525" indent="0">
              <a:buNone/>
            </a:pPr>
            <a:r>
              <a:rPr lang="en-US" sz="2000" dirty="0" smtClean="0"/>
              <a:t>Or </a:t>
            </a:r>
          </a:p>
          <a:p>
            <a:pPr marL="987425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it </a:t>
            </a:r>
            <a:r>
              <a:rPr lang="en-US" sz="2000" dirty="0"/>
              <a:t>may accept these frames and </a:t>
            </a:r>
            <a:r>
              <a:rPr lang="en-US" sz="2000" dirty="0">
                <a:solidFill>
                  <a:srgbClr val="6666FF"/>
                </a:solidFill>
              </a:rPr>
              <a:t>buffer</a:t>
            </a:r>
            <a:r>
              <a:rPr lang="en-US" sz="2000" dirty="0"/>
              <a:t> them until the appropriate frame is received and then pass the frames to the network layer in sequence.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32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15000"/>
          </a:xfrm>
        </p:spPr>
        <p:txBody>
          <a:bodyPr/>
          <a:lstStyle/>
          <a:p>
            <a:r>
              <a:rPr lang="en-US" sz="2400" dirty="0"/>
              <a:t>Most sliding window protocols also employ </a:t>
            </a:r>
            <a:r>
              <a:rPr lang="en-US" sz="2400" dirty="0">
                <a:solidFill>
                  <a:srgbClr val="FF0000"/>
                </a:solidFill>
              </a:rPr>
              <a:t>ARQ (Automatic Repeat </a:t>
            </a:r>
            <a:r>
              <a:rPr lang="en-US" sz="2400" dirty="0" err="1">
                <a:solidFill>
                  <a:srgbClr val="FF0000"/>
                </a:solidFill>
              </a:rPr>
              <a:t>reQuest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mechanism. In ARQ, the sender </a:t>
            </a:r>
            <a:r>
              <a:rPr lang="en-US" sz="2400" dirty="0">
                <a:solidFill>
                  <a:srgbClr val="6666FF"/>
                </a:solidFill>
              </a:rPr>
              <a:t>waits for a positive acknowledgement </a:t>
            </a:r>
            <a:r>
              <a:rPr lang="en-US" sz="2400" dirty="0"/>
              <a:t>before proceeding to the next frame. If no acknowledgement is received within a certain time interval it </a:t>
            </a:r>
            <a:r>
              <a:rPr lang="en-US" sz="2400" dirty="0">
                <a:solidFill>
                  <a:srgbClr val="6666FF"/>
                </a:solidFill>
              </a:rPr>
              <a:t>retransmits</a:t>
            </a:r>
            <a:r>
              <a:rPr lang="en-US" sz="2400" dirty="0"/>
              <a:t> the frame. </a:t>
            </a:r>
          </a:p>
          <a:p>
            <a:r>
              <a:rPr lang="en-US" sz="2400" dirty="0"/>
              <a:t>ARQ is of two </a:t>
            </a:r>
            <a:r>
              <a:rPr lang="en-US" sz="2400" dirty="0" smtClean="0"/>
              <a:t>types:</a:t>
            </a:r>
          </a:p>
          <a:p>
            <a:pPr marL="109537" indent="0">
              <a:buNone/>
            </a:pPr>
            <a:endParaRPr lang="en-US" sz="2400" dirty="0" smtClean="0"/>
          </a:p>
          <a:p>
            <a:pPr marL="1160463" indent="-428625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Go-Back-N </a:t>
            </a:r>
            <a:r>
              <a:rPr lang="en-US" sz="2400" dirty="0">
                <a:solidFill>
                  <a:srgbClr val="FF0000"/>
                </a:solidFill>
              </a:rPr>
              <a:t>ARQ </a:t>
            </a:r>
            <a:r>
              <a:rPr lang="en-US" sz="2400" dirty="0" smtClean="0">
                <a:solidFill>
                  <a:srgbClr val="FF0000"/>
                </a:solidFill>
              </a:rPr>
              <a:t>Protocol</a:t>
            </a:r>
          </a:p>
          <a:p>
            <a:pPr marL="1160463" indent="-42862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Selective Repeat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FF0000"/>
                </a:solidFill>
              </a:rPr>
              <a:t>FLOW CONTROL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02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4854</TotalTime>
  <Words>1041</Words>
  <Application>Microsoft Office PowerPoint</Application>
  <PresentationFormat>عرض على الشاشة (4:3)</PresentationFormat>
  <Paragraphs>104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Computer Networks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FLOW CONTROL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ooo</cp:lastModifiedBy>
  <cp:revision>311</cp:revision>
  <dcterms:created xsi:type="dcterms:W3CDTF">2010-04-29T23:38:56Z</dcterms:created>
  <dcterms:modified xsi:type="dcterms:W3CDTF">2018-11-10T17:50:06Z</dcterms:modified>
</cp:coreProperties>
</file>